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A693A2F-A162-411D-8EC1-A2D22398F9B1}">
  <a:tblStyle styleId="{CA693A2F-A162-411D-8EC1-A2D22398F9B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fr-FR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. Texte et contenu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914402" y="463552"/>
            <a:ext cx="10361084" cy="1433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914402" y="1981202"/>
            <a:ext cx="5077884" cy="4233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6195484" y="1981202"/>
            <a:ext cx="5080000" cy="4233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ginasthma.or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ginasthma.org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invs.santepubliquefrance.fr/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fr-FR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Asthme et urgence</a:t>
            </a:r>
            <a:endParaRPr/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 les critères de gravité d’une crise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b="0" i="0" lang="fr-FR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Lorsqu’une crise s’installe, certains critères  imposent un recours immédiat aux urgences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b="0" i="0" lang="fr-FR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signes d’une crise sévère: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Dyspnée de repos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Parole difficile  avec phrases hachées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Polypnée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 &lt; 60% des valeurs habituelles.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Résistance au traitement : persistance de la crise malgré la prise de bronchodilatateurs de secours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b="0" i="0" lang="fr-FR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signes d’asthme aigu grave nécessitant un recours immédiat au SAMU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Parole impossible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Silence auscultatoire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Polypnée &gt; 30, Tachycardie &gt; 120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Cyanose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 de conscience, agitation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b="0" i="0" lang="fr-FR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 &lt; 150 (a fortiori infaisable)</a:t>
            </a:r>
            <a:endParaRPr/>
          </a:p>
          <a:p>
            <a:pPr indent="-11049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049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9284281" y="6492875"/>
            <a:ext cx="19963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http://ginasthma.org/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prise en charge initiale aux Urgences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838199" y="1825625"/>
            <a:ext cx="108729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Evaluer la gravité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Mesure systématique du DEP à l’arrivée et lors de la réévaluation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 des critères d’asthme aigu grave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GDS : la normo ou l’hyper capnie sont des signes d’asthme aigu grave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évaluation précise de la gravité de la crise permet une réévaluation efficace.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DEP est une mesure objective facile à répéter qui doit être systématique (sauf en cas de détresse respiratoire)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recherche de tous les signes d’asthme aigu grave doit être systématique.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305643" y="5954092"/>
            <a:ext cx="77189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L’Her. Révision de la troisième Conférence de consensus en réanimation et médecine d’Urgence de 1988 : Prise en charge des crises d’asthme aiguës graves de l’adulte et de l’enfant Réanimation 2002;12:1-9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Bhakta. Acute exacerbation of asthma. ERS monograph 2016;74:-85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prise en charge initiale aux Urgences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traitement d’urgence: </a:t>
            </a:r>
            <a:endParaRPr/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trio gagnant : Aérosol de β2 mimétique + O2 + Corticoïdes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Aérosol de β2 mimétique : sur O2, en continu ou répété la première heure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Oxygénothérapie systématique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Corticoïdes per os (ou IV si difficulté à la prise orale) : 40 à 60 mg (1 mg/ kg)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traitement doit être administré à tous les asthmatiques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n’y a pas de risque à surtraiter un asthme pas grave,</a:t>
            </a:r>
            <a:endParaRPr/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un risque majeur à sous traiter un asthme grave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348572" y="5992728"/>
            <a:ext cx="77189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L’Her. Révision de la troisième Conférence de consensus en réanimation et médecine d’Urgence de 1988 : Prise en charge des crises d’asthme aiguës graves de l’adulte et de l’enfant Réanimation 2002;12:1-9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Bhakta. Acute exacerbation of asthma. ERS monograph 2016;74:-85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912284" y="177081"/>
            <a:ext cx="10361083" cy="949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Malgré les recommandations les asthmatiques ne reçoivent pas tous le traitement optimal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12284" y="1356421"/>
            <a:ext cx="1055793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ASUR : 3772 asthmatiques aux urgences: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ne recevaient pas de Corticothérapie systémique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9415407" y="6548839"/>
            <a:ext cx="27765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Salmeron. Lancet 2001;358(9282):629-35</a:t>
            </a:r>
            <a:endParaRPr/>
          </a:p>
        </p:txBody>
      </p:sp>
      <p:graphicFrame>
        <p:nvGraphicFramePr>
          <p:cNvPr id="185" name="Shape 185"/>
          <p:cNvGraphicFramePr/>
          <p:nvPr/>
        </p:nvGraphicFramePr>
        <p:xfrm>
          <a:off x="1482436" y="20856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{CA693A2F-A162-411D-8EC1-A2D22398F9B1}</a:tableStyleId>
              </a:tblPr>
              <a:tblGrid>
                <a:gridCol w="2449225"/>
                <a:gridCol w="1486900"/>
                <a:gridCol w="1575600"/>
                <a:gridCol w="1749175"/>
                <a:gridCol w="2532150"/>
              </a:tblGrid>
              <a:tr h="97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AAG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Sévère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Léger/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modéré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3772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975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(26%)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(49%)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(26%)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BD (%)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 (%)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Admission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800"/>
                        <a:buFont typeface="Noto Sans Symbols"/>
                        <a:buNone/>
                      </a:pPr>
                      <a:r>
                        <a:rPr b="0" i="0" lang="fr-FR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Shape 186"/>
          <p:cNvSpPr/>
          <p:nvPr/>
        </p:nvSpPr>
        <p:spPr>
          <a:xfrm>
            <a:off x="3962400" y="4861068"/>
            <a:ext cx="1439333" cy="72072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401733" y="4861069"/>
            <a:ext cx="5471947" cy="72072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 constatations sur des articles internationaux plus récents  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Malgré des recommandations anciennes, connues, stables,  33% des asthmatiques ne recevaient pas l’association aérosols et corticoïdes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9476510" y="6488668"/>
            <a:ext cx="1941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Kuan J. Clin Respir J 2018;22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Autres traitements</a:t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838199" y="1825625"/>
            <a:ext cx="107303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Aérosol d’anti-cholinergique (atrovent : 0,5mg) sur le 1</a:t>
            </a:r>
            <a:r>
              <a:rPr b="0" baseline="3000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aérosol si DEP&lt;50%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Antibiothérapie en cas d’infection (l’infection n’est pas une contre indication à la corticothérapie, mais une indication à l’antibiothérapie)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des comorbidités (diabète,...)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Evaluer l’évolution et décider de l’orientation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1 h et 3 aérosols : Evaluation de tous les paramètres dont le Débit Expiratoire de Pointe.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de non amélioration ou de dégradation : hospitalisation et poursuite des traitements.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d’amélioration, la sortie est décidée en tenant compte :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gravité initiale : garder en hospitalisation les patients initialement sévères </a:t>
            </a:r>
            <a:b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(DEP &lt; 40%, ou signe d’asthme aigu grave)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terrain : garder facilement les patients à risque d’asthme mortel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conditions sociales : garder les patients isolés, qui ont des difficultés à revenir, qui ne pourront pas obtenir tout de suite leur traitement.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Critères de sortie variables :  DEP &gt; 60 ou 70%, après 2 à 4 h de surveillance.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critères de sortie doivent être protocolisés dans les services d’urgences.</a:t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9291526" y="6311900"/>
            <a:ext cx="2544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Grunfeld A. Can Respir J 1996;3:322-7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http://ginasthma.org/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0" y="13855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la sortie = Eviter la récidive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838200" y="1593273"/>
            <a:ext cx="10515600" cy="4583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 des asthmatiques récidivent dans le mois suivant leur passage aux urgences.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Prévenir la Récidive doit être la priorité de prise en charge à la sortie des urgences.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Poursuivre la corticothérapie orale (3 à 7 jours)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place ou renforcer le traitement de fond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la disponibilité et la bonne prise des dispositifs d’inhalation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Réévaluer précocement en adressant sur une consultation spécialisée avec un circuit préétabli et facile d’accès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2209800" y="5751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ASUR2</a:t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2209800" y="1981201"/>
            <a:ext cx="8638504" cy="319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2002 à 2003. 3153 asthmes aux urgences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Randomisation du retour à domicile selon 2 protocoles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Parmi les résultats : plus d’1 patient /3 refait une crise dans le mois suivant sa sortie (quels que soient les critères de sortie)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réévaluer précocement le patient pour adapter son traitement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9112250" y="6484136"/>
            <a:ext cx="30797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Salmeron Rev Mal Respir 2005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4294967295" type="title"/>
          </p:nvPr>
        </p:nvSpPr>
        <p:spPr>
          <a:xfrm>
            <a:off x="1941513" y="4206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Rechutes à 1 mois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Shape 226"/>
          <p:cNvGraphicFramePr/>
          <p:nvPr/>
        </p:nvGraphicFramePr>
        <p:xfrm>
          <a:off x="1693863" y="1843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{CA693A2F-A162-411D-8EC1-A2D22398F9B1}</a:tableStyleId>
              </a:tblPr>
              <a:tblGrid>
                <a:gridCol w="2606250"/>
                <a:gridCol w="1979525"/>
                <a:gridCol w="1890475"/>
                <a:gridCol w="2143925"/>
              </a:tblGrid>
              <a:tr h="720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Patients sortis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de rechute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A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695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700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6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(</a:t>
                      </a:r>
                      <a:r>
                        <a:rPr b="1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équivalence</a:t>
                      </a: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Rechute %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0.007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Retour aux urgences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0.006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Visite en urgence MG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fr-F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0.02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Shape 227"/>
          <p:cNvSpPr/>
          <p:nvPr/>
        </p:nvSpPr>
        <p:spPr>
          <a:xfrm>
            <a:off x="4282768" y="3224417"/>
            <a:ext cx="3816350" cy="5588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 : maladie chronique 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Reconnaitre la gravité d’une crise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Traiter la crise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la sortie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Critères de sorties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quel traitement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 le suivi : diminuer le risque de récidive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place une consultation précoce, un suivi pneumologique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Prévenir le retour : le Plan d’Action d’Urgence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 particulier de la femme enceinte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981200" y="357726"/>
            <a:ext cx="8229600" cy="78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présent à la sortie</a:t>
            </a:r>
            <a:endParaRPr/>
          </a:p>
        </p:txBody>
      </p:sp>
      <p:graphicFrame>
        <p:nvGraphicFramePr>
          <p:cNvPr id="233" name="Shape 233"/>
          <p:cNvGraphicFramePr/>
          <p:nvPr/>
        </p:nvGraphicFramePr>
        <p:xfrm>
          <a:off x="1981199" y="20199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{CA693A2F-A162-411D-8EC1-A2D22398F9B1}</a:tableStyleId>
              </a:tblPr>
              <a:tblGrid>
                <a:gridCol w="3023825"/>
                <a:gridCol w="2517750"/>
                <a:gridCol w="2688025"/>
              </a:tblGrid>
              <a:tr h="74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34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Groupe A</a:t>
                      </a:r>
                      <a:endParaRPr/>
                    </a:p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695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Groupe B</a:t>
                      </a:r>
                      <a:endParaRPr/>
                    </a:p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700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Corticoïdes oraux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Corticoïdes inhalés*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β</a:t>
                      </a:r>
                      <a:r>
                        <a:rPr b="0" baseline="-2500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agonistes LD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Corticoïdes inhalés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 β</a:t>
                      </a:r>
                      <a:r>
                        <a:rPr b="0" baseline="-2500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agonistes LD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Association fixe*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Théophylline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07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Aucun traitement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fr-F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T="45725" marB="45725" marR="91675" marL="916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Shape 234"/>
          <p:cNvSpPr txBox="1"/>
          <p:nvPr/>
        </p:nvSpPr>
        <p:spPr>
          <a:xfrm>
            <a:off x="2396837" y="6299470"/>
            <a:ext cx="5263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Total CSI (seul ou en association fixe) = 66%</a:t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9112250" y="6484136"/>
            <a:ext cx="30797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Salmeron Rev Mal Respir 2005</a:t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689217" y="1121985"/>
            <a:ext cx="110479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Près de 50% des patients n’avaient pas de corticothérapie orale à la sortie des urgences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des patients n’avaient pas de corticoïdes inhalés à la sortie des urgences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de sortie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838199" y="1825625"/>
            <a:ext cx="108412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Poursuivre la corticothérapie orale 5 à 7 jours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par corticoïdes inhalés introduit ou augmenté.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L’introduction des CSI dès les urgences améliore la compliance et réduit le risque de récidive.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traitement protocolisé  améliore l’adéquation aux recommandations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7621765" y="5904069"/>
            <a:ext cx="40577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 AM.Respir Med 2002;96:950-4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http://ginasthma.org/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Edmonds ML, Cochrane Database Syst Rev 2000;12:CD002316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la prise des traitements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erreurs de manipulation des dispositifs d’inhalation sont un motif fréquent d’échec de traitement et de mauvais contrôle de l’asthme.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vérification de la bonne utilisation des dispositifs est indispensable pour adapter les traitements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outils d’aide à la prise des dispositifs sont facilement accessibles</a:t>
            </a: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9482412" y="6492875"/>
            <a:ext cx="27095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Molimard M. J Aerosol Med 2003;49-54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17276" l="4176" r="13015" t="7540"/>
          <a:stretch/>
        </p:blipFill>
        <p:spPr>
          <a:xfrm>
            <a:off x="0" y="1981200"/>
            <a:ext cx="6573876" cy="477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type="title"/>
          </p:nvPr>
        </p:nvSpPr>
        <p:spPr>
          <a:xfrm>
            <a:off x="443345" y="365126"/>
            <a:ext cx="10910455" cy="784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0" i="0" lang="fr-FR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de la SPLF : guide ZEPHIR et vidéo techniques d’inhalation</a:t>
            </a:r>
            <a:br>
              <a:rPr b="0" i="0" lang="fr-FR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24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(SPLF/Outils : vidéos éducatives)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443345" y="1149928"/>
            <a:ext cx="61305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ZEPHIR : démonstration de tous les médicaments inhalés existants sur vidéos courtes : vérification de la prise et éducation du patient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 b="5361" l="19850" r="39200" t="9681"/>
          <a:stretch/>
        </p:blipFill>
        <p:spPr>
          <a:xfrm>
            <a:off x="7860537" y="2236824"/>
            <a:ext cx="3493264" cy="452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7239105" y="1288427"/>
            <a:ext cx="4952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 techniques d’inhalation: démonstration de la prise des  différents dispositifs d’inhalation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Réévaluer rapidement : mettre en place un réseau après les urgences</a:t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de 30% des patients récidivent dans le mois : ils faut les revoir rapidement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venue aux urgences est un accident aigu sur une maladie chronique : cet accident doit être rapidement analysé pour être prévenu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prise en charge après les urgences doit être facilitée et initiée aux urgences. Elle doit impliquer urgentistes, généralistes et spécialistes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patient doit être activement orienté, idéalement avec un RDV donné dès les urgences.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moyens</a:t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patient doit être activement orienté, idéalement avec un RDV donné dès les urgences.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Plusieurs études montrent un meilleur retour aux consultations si le RDV est donné par les urgences et dans un délai couvert par l’arrêt de travail.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patient doit être identifié pour être rappelé par le consultant s’il ne vient pas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courrier envoyé au médecin qui rappelle le patient, améliore le suivi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choix de l’organisation post urgence dépend des disponibilités locales</a:t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6365405" y="5850235"/>
            <a:ext cx="39485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Baren JM. Chest 2006;129:257-265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Ducharme FM. Am J Respir Crit Care Med 2011;183:195-203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Castro M. Am J Respir Crit Care Med 2003;168:1095-1099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 de réseau post urgence</a:t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Consultation post urgence de l’asthme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RDV donné par les urgentistes 24h/24 dans la semaine qui suit le passage.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liste est donnée en consultation. Les absents sont rappelés et un nouveau RDV leur est proposé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la consultation un RDV de suivi est donné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thérapeutique aux urgences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des infirmières urgentistes formées à l’éducation thérapeutique et travaillant avec le centre d’éducation thérapeutique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incitation et inscription à la séance d’éducation thérapeutique après les urgences.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Rappel des absents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Suivi téléphonique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b="0" i="0" lang="fr-F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téléphonique régulier après passage aux urgences pour inciter à la prise de rendez vous, au suivi et à l’observance.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D’autres solutions impliquant généralistes, pneumologues libéraux ou hospitaliers et urgentistes existent et doivent être développées</a:t>
            </a:r>
            <a:endParaRPr/>
          </a:p>
          <a:p>
            <a:pPr indent="-99059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Réévaluer précocement</a:t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04800" y="1825625"/>
            <a:ext cx="114854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réévaluation précoce a pour but d’éviter la récidive et de prévenir la crise grave :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asthmatique devrait avoir un plan d’action d’urgence personnalisé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asthmatique ayant fait une crise sévère DOIT avoir un plan d’action d’urgence personnalisé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plan d’action d’urgence personnalisé (PAU)</a:t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indispensable pour 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Reconnaitre les signes d’exacerbation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Réagir précocement pour adapter le traitement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personnalisé : adapté aux attentes et aux impératifs du patient</a:t>
            </a:r>
            <a:endParaRPr/>
          </a:p>
          <a:p>
            <a:pPr indent="-8763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comporte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autoévaluation des symptômes +/- du DEP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plan d’action écrit et expliqué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réévaluation pour vérifier la compréhension et l’application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nombreux exemples en une ou plusieurs étapes existent (écoles de l’asthme, internet…).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L’assurance maladie en propose dans son programme sophia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838200" y="365125"/>
            <a:ext cx="6128657" cy="86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Exemples de Plan d’action</a:t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16014" l="1796" r="39256" t="13321"/>
          <a:stretch/>
        </p:blipFill>
        <p:spPr>
          <a:xfrm>
            <a:off x="376608" y="2191657"/>
            <a:ext cx="6470067" cy="466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127112" y="1720333"/>
            <a:ext cx="44288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Ecole du souffle, CHI Montfermeil, Dr Maurer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159" y="751568"/>
            <a:ext cx="4428841" cy="610643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7907717" y="180459"/>
            <a:ext cx="41397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Sophia de l’assurance maladie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Asthme : maladie chronique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est une maladie chronique entrecoupée d’épisodes aigus.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Traiter la crise c’est bien, l’éviter c’est mieux!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meilleure prise en charge de la maladie chronique a permis une diminution des hospitalisations et de la mortalité par asthme en France.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de nombreux décès sont évitables  et un effort constant doit être fait pour les prévenir.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femme enceinte</a:t>
            </a:r>
            <a:endParaRPr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grossesse peut dégrader la maladie asthmatique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peut entrainer des conséquences graves pour le foetus et la mère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grossesse impose le renforcement de la surveillance et du traitement des maladies chroniques préalables, dont l’asthme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ne faut jamais arrêter les traitements sans évaluation attentive et rapprochée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peut compliquer la grossesse	</a:t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non contrôlé est associé à un plus grand risque de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Prééclampsie, placenta praevia, hémorragie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Césarienne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Fausses couches spontanées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Diabète gestationnel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 poids de naissance, prématurité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contrôle de l’asthme diminue les risques de prématurité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8997883" y="6031210"/>
            <a:ext cx="26231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Bonham CA. Chest 2018;153:515-527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Murphy VE. BJOG 2011;118:1314-1323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grossesse peut aggraver l’asthme</a:t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s’aggrave chez 1/3 des femmes enceintes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d’exacerbations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de viroses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d’inobservance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L’inobservance est en partie liée à la peur du risque tératogène et à un discours discordant des professionnels de santé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de l’asthme pendant la grossesse</a:t>
            </a:r>
            <a:endParaRPr/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majorité des traitements de contrôle de l’asthme sont sans risque pendant la grossesse.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 et β2 mimétiques de longue durée d’action ont montré leur haut rapport bénéfice risque pendant la grossesse et doivent être utilisés sans réserve selon les recommandation du GINA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danger c’est le non contrôle de l’asthme, pas les médicaments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9284281" y="6311900"/>
            <a:ext cx="1996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GINA :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http://ginasthma.org/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543000" y="365125"/>
            <a:ext cx="10515600" cy="74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Médicaments et Grossesse</a:t>
            </a:r>
            <a:endParaRPr/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344715" y="1854653"/>
            <a:ext cx="5553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CRAT : Centre de référence sur le Agents Tératogènes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CRAT offre une base de données abondantes et fiables sur les médicaments lors de la grossesse : lecrat.fr, rappelant l’innocuité des médicaments de contrôle de l’asthme</a:t>
            </a:r>
            <a:endParaRPr/>
          </a:p>
          <a:p>
            <a:pPr indent="-6413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récente signalisation sur certains médicaments antiasthmatiques soulignant le risque lors de la grossesse risque d’induire des arrêts de traitement dangereux.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CRAT alerte sur ce risque majeur</a:t>
            </a:r>
            <a:endParaRPr/>
          </a:p>
        </p:txBody>
      </p:sp>
      <p:grpSp>
        <p:nvGrpSpPr>
          <p:cNvPr id="334" name="Shape 334"/>
          <p:cNvGrpSpPr/>
          <p:nvPr/>
        </p:nvGrpSpPr>
        <p:grpSpPr>
          <a:xfrm>
            <a:off x="5897715" y="1275897"/>
            <a:ext cx="6294285" cy="4515303"/>
            <a:chOff x="547936" y="152400"/>
            <a:chExt cx="8280920" cy="6760368"/>
          </a:xfrm>
        </p:grpSpPr>
        <p:pic>
          <p:nvPicPr>
            <p:cNvPr id="335" name="Shape 335"/>
            <p:cNvPicPr preferRelativeResize="0"/>
            <p:nvPr/>
          </p:nvPicPr>
          <p:blipFill rotWithShape="1">
            <a:blip r:embed="rId3">
              <a:alphaModFix/>
            </a:blip>
            <a:srcRect b="11714" l="23621" r="24628" t="45532"/>
            <a:stretch/>
          </p:blipFill>
          <p:spPr>
            <a:xfrm>
              <a:off x="547936" y="2636912"/>
              <a:ext cx="8280920" cy="4275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Shape 336"/>
            <p:cNvPicPr preferRelativeResize="0"/>
            <p:nvPr/>
          </p:nvPicPr>
          <p:blipFill rotWithShape="1">
            <a:blip r:embed="rId3">
              <a:alphaModFix/>
            </a:blip>
            <a:srcRect b="68232" l="23621" r="24628" t="6926"/>
            <a:stretch/>
          </p:blipFill>
          <p:spPr>
            <a:xfrm>
              <a:off x="547936" y="152400"/>
              <a:ext cx="8280920" cy="2484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Shape 337"/>
          <p:cNvSpPr txBox="1"/>
          <p:nvPr/>
        </p:nvSpPr>
        <p:spPr>
          <a:xfrm>
            <a:off x="8765164" y="6416098"/>
            <a:ext cx="3426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Elefant E. Inforespiration 2018;143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Exacerbation et Grossesse</a:t>
            </a:r>
            <a:endParaRPr/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le même traitement 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Oxygène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Aérosols de β2 mimétique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Corticoïdes  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être encore plus vigilant sur l’hypoxie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être encore plus vigilant sur le suivi post urgence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Toute asthmatique enceinte doit avoir un plan d’action d’urgence</a:t>
            </a: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9188204" y="6215876"/>
            <a:ext cx="2524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Bonham CA. Chest 2018;153:515-527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L’asthme est une maladie chronique entrecoupée d’accès aigus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exacerbations peuvent être évitées si le traitement est adapté rapidement en cas de dégradation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crise amenant le patient aux urgences est un accident grave imposant 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majoration du traitement de fond à la sortie des urgences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réévaluation précoce par la mise en place d’un réseau urgence/ pneumologie/médecin généraliste d’accès facile et rapide.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fr-F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mise en place ou la réévaluation d’un plan d’action d’urgence personnalisé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grossesse est une situation à risque de déstabilisation et les femmes enceintes doivent avoir un renforcement de leur surveillance et une adaptation de leur traitement.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83357" y="1546883"/>
            <a:ext cx="6580909" cy="4715372"/>
            <a:chOff x="2064034" y="272210"/>
            <a:chExt cx="8135938" cy="6041403"/>
          </a:xfrm>
        </p:grpSpPr>
        <p:sp>
          <p:nvSpPr>
            <p:cNvPr id="116" name="Shape 116"/>
            <p:cNvSpPr txBox="1"/>
            <p:nvPr/>
          </p:nvSpPr>
          <p:spPr>
            <a:xfrm>
              <a:off x="2064034" y="272210"/>
              <a:ext cx="8135938" cy="990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Taux annuels standardisés de mortalité par asthme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Tous âges, France, 2000-2014</a:t>
              </a:r>
              <a:endParaRPr/>
            </a:p>
          </p:txBody>
        </p:sp>
        <p:pic>
          <p:nvPicPr>
            <p:cNvPr id="117" name="Shape 1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2486" y="1246830"/>
              <a:ext cx="7659037" cy="5066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Shape 118"/>
          <p:cNvSpPr/>
          <p:nvPr/>
        </p:nvSpPr>
        <p:spPr>
          <a:xfrm>
            <a:off x="7202145" y="6200659"/>
            <a:ext cx="46721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Données épidémiologiques de l’invs / </a:t>
            </a:r>
            <a:r>
              <a:rPr b="0" i="0" lang="fr-FR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http://invs.santepubliquefrance.fr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Fuhrman C. J Asthma 2009;46:402-6.</a:t>
            </a:r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6096000" y="1551709"/>
            <a:ext cx="6192490" cy="4648950"/>
            <a:chOff x="539750" y="476250"/>
            <a:chExt cx="8135938" cy="5905078"/>
          </a:xfrm>
        </p:grpSpPr>
        <p:sp>
          <p:nvSpPr>
            <p:cNvPr id="120" name="Shape 120"/>
            <p:cNvSpPr txBox="1"/>
            <p:nvPr/>
          </p:nvSpPr>
          <p:spPr>
            <a:xfrm>
              <a:off x="539750" y="476250"/>
              <a:ext cx="8135938" cy="76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Taux annuels standardisés de mortalité par asthme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Enfants et adultes &lt;45 ans, France, 2000-2014</a:t>
              </a:r>
              <a:endParaRPr/>
            </a:p>
          </p:txBody>
        </p:sp>
        <p:pic>
          <p:nvPicPr>
            <p:cNvPr id="121" name="Shape 1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7584" y="1700808"/>
              <a:ext cx="7488832" cy="4680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Shape 122"/>
          <p:cNvSpPr txBox="1"/>
          <p:nvPr/>
        </p:nvSpPr>
        <p:spPr>
          <a:xfrm>
            <a:off x="754743" y="646794"/>
            <a:ext cx="49445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mortalité par asthme diminue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838200" y="886691"/>
            <a:ext cx="10515600" cy="529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L’hospitalisation et les décès par asthme sont associés à une insuffisance de traitement et d’éducation thérapeutique.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étude systématique des décès par asthme en Angleterre montre que des facteurs évitables sont présents chez 2/3 des patients décédés: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n’avaient pas de suivi spécialisé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47% avaient déjà été hospitalisés pour asthme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77% n’avaient pas de Plan d’action d’urgence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n’avait pas ou pas suffisamment de traitement de fond par corticoïde inhalé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5153258" y="6176963"/>
            <a:ext cx="6888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College of Physicians.Why asthme still kills : the national review of asthma deaths. London : RCP, 2014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Reconnaitre la gravité de l’exacerbation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838199" y="1825625"/>
            <a:ext cx="107570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exacerbation est une perte du contrôle de l’asthme.</a:t>
            </a:r>
            <a:endParaRPr/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crises deviennent plus fréquentes et plus sévères, diurnes et nocturnes.</a:t>
            </a:r>
            <a:endParaRPr/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dégradation du contrôle nécessite la majoration précoce du traitement</a:t>
            </a:r>
            <a:endParaRPr/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reconnaissance précoce de la gravité de la crise permet une prise en charge rapide et adéquate.</a:t>
            </a:r>
            <a:endParaRPr/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1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le traitement est précoce, plus l’amélioration est rapide</a:t>
            </a:r>
            <a:endParaRPr/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838200" y="461283"/>
            <a:ext cx="10515600" cy="554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critères de contrôle de l’asthme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984269" y="6346467"/>
            <a:ext cx="91476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Raherison C. Mise  à jour des recommandations pour la prise en charge et le suivi des patients asthmatiques. Rev Mal Respir 2016;33:271-278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914400"/>
            <a:ext cx="1093217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838200" y="5754851"/>
            <a:ext cx="9649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asthme non contrôlé impose une majoration rapide du traitement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455054" y="2061738"/>
            <a:ext cx="1090303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d’exacerbation, il faut identifier 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patients à risque de décès par asthme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critères de gravité de la crise justifiant d’un recours aux Urgences.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 les patients à risques de décès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Antécédent d’asthme aigu grave avec séjour en réanimation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Mauvais contrôle de l’asthme dans les 12 mois précédents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Prise de corticothérapie orale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de traitement de fond par corticoïde inhalé ou mauvaise observance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fréquente de β2 mimétiques de courte durée d’action (plus d’un dispositif par mois)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 alimentaire associée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Comorbidités et problèmes psychosociaux</a:t>
            </a:r>
            <a:endParaRPr/>
          </a:p>
          <a:p>
            <a:pPr indent="-7747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b="0" i="0" lang="fr-FR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patients doivent être traités rapidement et suivis de manière rapprochée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2889824" y="6311900"/>
            <a:ext cx="91476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Raherison C. Mise  à jour des recommandations pour la prise en charge et le suivi des patients asthmatiques. Rev Mal Respir 2016;33:271-278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